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57" r:id="rId8"/>
    <p:sldId id="260" r:id="rId9"/>
    <p:sldId id="259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-20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CC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18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145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511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910"/>
            <a:ext cx="8229600" cy="1426170"/>
          </a:xfrm>
        </p:spPr>
        <p:txBody>
          <a:bodyPr/>
          <a:lstStyle>
            <a:lvl1pPr>
              <a:defRPr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80520"/>
          </a:xfrm>
        </p:spPr>
        <p:txBody>
          <a:bodyPr/>
          <a:lstStyle>
            <a:lvl1pPr>
              <a:defRPr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60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09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9974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560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85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680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036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752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60A8"/>
            </a:gs>
            <a:gs pos="93000">
              <a:schemeClr val="accent1">
                <a:shade val="67500"/>
                <a:satMod val="115000"/>
              </a:schemeClr>
            </a:gs>
            <a:gs pos="98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BA50D42-C9CD-4801-B293-61D1F53EC57E}" type="datetimeFigureOut">
              <a:rPr lang="de-DE" smtClean="0"/>
              <a:t>16.09.2013</a:t>
            </a:fld>
            <a:endParaRPr lang="de-DE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90823"/>
            <a:ext cx="7772400" cy="1470025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Negotiation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 I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Martin Weisser</a:t>
            </a:r>
            <a:b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weissermar@gmail.com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16" y="2060848"/>
            <a:ext cx="33123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kern="0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9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Identifying Requirements for </a:t>
            </a:r>
            <a:r>
              <a:rPr lang="en-GB" dirty="0" smtClean="0"/>
              <a:t>Negotiation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understanding different goals, interests, background knowledge</a:t>
            </a:r>
          </a:p>
          <a:p>
            <a:pPr lvl="1"/>
            <a:r>
              <a:rPr lang="en-GB" dirty="0" smtClean="0"/>
              <a:t>one’s own</a:t>
            </a:r>
          </a:p>
          <a:p>
            <a:pPr lvl="1"/>
            <a:r>
              <a:rPr lang="en-GB" dirty="0" smtClean="0"/>
              <a:t>the other party’s</a:t>
            </a:r>
          </a:p>
          <a:p>
            <a:pPr lvl="1"/>
            <a:r>
              <a:rPr lang="en-GB" dirty="0" smtClean="0"/>
              <a:t>common ground</a:t>
            </a:r>
          </a:p>
          <a:p>
            <a:r>
              <a:rPr lang="en-GB" dirty="0" smtClean="0"/>
              <a:t>understanding possible outcomes</a:t>
            </a:r>
          </a:p>
          <a:p>
            <a:pPr lvl="1"/>
            <a:r>
              <a:rPr lang="en-GB" dirty="0" smtClean="0"/>
              <a:t>ideal results</a:t>
            </a:r>
          </a:p>
          <a:p>
            <a:pPr lvl="1"/>
            <a:r>
              <a:rPr lang="en-GB" dirty="0" smtClean="0"/>
              <a:t>less optimal results</a:t>
            </a:r>
          </a:p>
          <a:p>
            <a:pPr lvl="1"/>
            <a:r>
              <a:rPr lang="en-GB" dirty="0" smtClean="0"/>
              <a:t>least preferred/minimal options</a:t>
            </a:r>
          </a:p>
          <a:p>
            <a:r>
              <a:rPr lang="en-GB" dirty="0" smtClean="0"/>
              <a:t>defining unacceptable outcomes &amp; alternative options </a:t>
            </a:r>
            <a:r>
              <a:rPr lang="en-GB" dirty="0"/>
              <a:t> (BATNA)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870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 to the Course</a:t>
            </a:r>
          </a:p>
          <a:p>
            <a:r>
              <a:rPr lang="en-GB" dirty="0"/>
              <a:t>Possible Topics/Scenarios</a:t>
            </a:r>
          </a:p>
          <a:p>
            <a:r>
              <a:rPr lang="en-GB" dirty="0" smtClean="0"/>
              <a:t>Defining Negotiation</a:t>
            </a:r>
          </a:p>
          <a:p>
            <a:r>
              <a:rPr lang="en-GB" dirty="0" smtClean="0"/>
              <a:t>Identifying Requirements for Negotiation</a:t>
            </a:r>
          </a:p>
        </p:txBody>
      </p:sp>
    </p:spTree>
    <p:extLst>
      <p:ext uri="{BB962C8B-B14F-4D97-AF65-F5344CB8AC3E}">
        <p14:creationId xmlns:p14="http://schemas.microsoft.com/office/powerpoint/2010/main" val="299755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to the </a:t>
            </a:r>
            <a:r>
              <a:rPr lang="en-GB" dirty="0" smtClean="0"/>
              <a:t>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Aims:</a:t>
            </a:r>
          </a:p>
          <a:p>
            <a:pPr lvl="1"/>
            <a:r>
              <a:rPr lang="en-GB" dirty="0" smtClean="0"/>
              <a:t>Identify Important Aspects of Negotiations</a:t>
            </a:r>
          </a:p>
          <a:p>
            <a:pPr lvl="1"/>
            <a:r>
              <a:rPr lang="en-GB" dirty="0" smtClean="0"/>
              <a:t>Develop Successful Strategies for </a:t>
            </a:r>
          </a:p>
          <a:p>
            <a:pPr lvl="2"/>
            <a:r>
              <a:rPr lang="en-GB" dirty="0" smtClean="0"/>
              <a:t>Researching Information</a:t>
            </a:r>
          </a:p>
          <a:p>
            <a:pPr lvl="2"/>
            <a:r>
              <a:rPr lang="en-GB" dirty="0" smtClean="0"/>
              <a:t>Presenting Relevant Information Orally &amp; Visually</a:t>
            </a:r>
          </a:p>
          <a:p>
            <a:pPr lvl="2"/>
            <a:r>
              <a:rPr lang="en-GB" dirty="0" smtClean="0"/>
              <a:t>Presenting Options &amp; Interests Through Diplomatic/Inoffensive Language</a:t>
            </a:r>
          </a:p>
          <a:p>
            <a:pPr lvl="1"/>
            <a:r>
              <a:rPr lang="en-GB" dirty="0" smtClean="0"/>
              <a:t>Develop the Relevant Skills for Negotiating Through Simulated Negotiations</a:t>
            </a:r>
          </a:p>
          <a:p>
            <a:pPr lvl="1"/>
            <a:r>
              <a:rPr lang="en-GB" dirty="0"/>
              <a:t>Understand the Connection Between Oral Negotiation and Written </a:t>
            </a:r>
            <a:r>
              <a:rPr lang="en-GB" dirty="0" smtClean="0"/>
              <a:t>Supporting Materials</a:t>
            </a:r>
            <a:endParaRPr lang="en-GB" dirty="0"/>
          </a:p>
          <a:p>
            <a:pPr lvl="1"/>
            <a:r>
              <a:rPr lang="en-GB" dirty="0" smtClean="0"/>
              <a:t>Practise Oral Communication Skills in General</a:t>
            </a:r>
          </a:p>
        </p:txBody>
      </p:sp>
    </p:spTree>
    <p:extLst>
      <p:ext uri="{BB962C8B-B14F-4D97-AF65-F5344CB8AC3E}">
        <p14:creationId xmlns:p14="http://schemas.microsoft.com/office/powerpoint/2010/main" val="217848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Identifying Your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Who Are You?</a:t>
            </a:r>
          </a:p>
          <a:p>
            <a:r>
              <a:rPr lang="en-GB" dirty="0" smtClean="0"/>
              <a:t>What Have You Already Learnt?</a:t>
            </a:r>
          </a:p>
          <a:p>
            <a:r>
              <a:rPr lang="en-GB" dirty="0" smtClean="0"/>
              <a:t>What Kinds of Research Skills Do You Have?</a:t>
            </a:r>
          </a:p>
          <a:p>
            <a:r>
              <a:rPr lang="en-GB" dirty="0" smtClean="0"/>
              <a:t>What Would Be Most Useful to You on This Course?</a:t>
            </a:r>
          </a:p>
          <a:p>
            <a:r>
              <a:rPr lang="en-GB" dirty="0" smtClean="0"/>
              <a:t>How Can We Achieve This Together?</a:t>
            </a:r>
          </a:p>
          <a:p>
            <a:r>
              <a:rPr lang="en-GB" dirty="0" smtClean="0"/>
              <a:t>What Kind of Technology Can We Use?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095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negotiable, to some extent ;-)</a:t>
            </a:r>
          </a:p>
          <a:p>
            <a:r>
              <a:rPr lang="en-GB" dirty="0" smtClean="0"/>
              <a:t>project/scenario-based</a:t>
            </a:r>
          </a:p>
          <a:p>
            <a:r>
              <a:rPr lang="en-GB" dirty="0" smtClean="0"/>
              <a:t>groups </a:t>
            </a:r>
            <a:r>
              <a:rPr lang="en-GB" dirty="0"/>
              <a:t>of 2-3 people – 2 negotiating teams per topic</a:t>
            </a:r>
          </a:p>
          <a:p>
            <a:r>
              <a:rPr lang="en-GB" dirty="0" smtClean="0"/>
              <a:t>1 group presentation, based on topic research</a:t>
            </a:r>
          </a:p>
          <a:p>
            <a:r>
              <a:rPr lang="en-GB" dirty="0" smtClean="0"/>
              <a:t>1 simulated group negotiation between two ‘opposing’ teams</a:t>
            </a:r>
          </a:p>
          <a:p>
            <a:r>
              <a:rPr lang="en-GB" dirty="0" smtClean="0"/>
              <a:t>final exam? – yet to be decided</a:t>
            </a:r>
          </a:p>
        </p:txBody>
      </p:sp>
    </p:spTree>
    <p:extLst>
      <p:ext uri="{BB962C8B-B14F-4D97-AF65-F5344CB8AC3E}">
        <p14:creationId xmlns:p14="http://schemas.microsoft.com/office/powerpoint/2010/main" val="259217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72720"/>
          </a:xfrm>
        </p:spPr>
        <p:txBody>
          <a:bodyPr/>
          <a:lstStyle/>
          <a:p>
            <a:r>
              <a:rPr lang="en-GB" dirty="0"/>
              <a:t>Possible Topics/Scenarios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6792"/>
            <a:ext cx="7772400" cy="4798768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joint ventures (equal partners; unequal partners)</a:t>
            </a:r>
          </a:p>
          <a:p>
            <a:r>
              <a:rPr lang="en-GB" dirty="0" smtClean="0"/>
              <a:t>product </a:t>
            </a:r>
            <a:r>
              <a:rPr lang="en-GB" dirty="0"/>
              <a:t>developer/product </a:t>
            </a:r>
            <a:r>
              <a:rPr lang="en-GB" dirty="0" smtClean="0"/>
              <a:t>producer or user (negotiating </a:t>
            </a:r>
            <a:r>
              <a:rPr lang="en-GB" dirty="0"/>
              <a:t>a new contract/conditions; re-negotiating an old contract for a new product)</a:t>
            </a:r>
          </a:p>
          <a:p>
            <a:r>
              <a:rPr lang="en-GB" dirty="0" smtClean="0"/>
              <a:t>service </a:t>
            </a:r>
            <a:r>
              <a:rPr lang="en-GB" dirty="0"/>
              <a:t>provider/service user (e.g. email provider/web hosting for a medium-sized company)</a:t>
            </a:r>
          </a:p>
          <a:p>
            <a:r>
              <a:rPr lang="en-GB" dirty="0" smtClean="0"/>
              <a:t>commissioned </a:t>
            </a:r>
            <a:r>
              <a:rPr lang="en-GB" dirty="0"/>
              <a:t>feasibility study (e.g. improving recycling/ environmental protection; housing/commercial development)</a:t>
            </a:r>
          </a:p>
          <a:p>
            <a:r>
              <a:rPr lang="en-GB" dirty="0" smtClean="0"/>
              <a:t>advertising </a:t>
            </a:r>
            <a:r>
              <a:rPr lang="en-GB" dirty="0"/>
              <a:t>agency/producing company</a:t>
            </a:r>
          </a:p>
          <a:p>
            <a:r>
              <a:rPr lang="en-GB" dirty="0" smtClean="0"/>
              <a:t>employers/employees </a:t>
            </a:r>
            <a:r>
              <a:rPr lang="en-GB" dirty="0"/>
              <a:t>(pay negotiations; overtime arrangements; better catering provisions; etc.)</a:t>
            </a:r>
          </a:p>
          <a:p>
            <a:r>
              <a:rPr lang="en-GB" dirty="0" smtClean="0"/>
              <a:t>trade </a:t>
            </a:r>
            <a:r>
              <a:rPr lang="en-GB" dirty="0"/>
              <a:t>negotiations (e.g. China-EU; China-US)</a:t>
            </a:r>
          </a:p>
        </p:txBody>
      </p:sp>
    </p:spTree>
    <p:extLst>
      <p:ext uri="{BB962C8B-B14F-4D97-AF65-F5344CB8AC3E}">
        <p14:creationId xmlns:p14="http://schemas.microsoft.com/office/powerpoint/2010/main" val="2361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</a:t>
            </a:r>
            <a:r>
              <a:rPr lang="en-GB" dirty="0" smtClean="0"/>
              <a:t>Is Negotiation?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GB" dirty="0" smtClean="0"/>
              <a:t>communication between two people/parties</a:t>
            </a:r>
          </a:p>
          <a:p>
            <a:pPr marL="525780" lvl="1" indent="-457200">
              <a:spcBef>
                <a:spcPts val="700"/>
              </a:spcBef>
              <a:buClr>
                <a:srgbClr val="FFFFCC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dirty="0"/>
              <a:t>possible situations</a:t>
            </a:r>
            <a:r>
              <a:rPr lang="en-GB" dirty="0" smtClean="0"/>
              <a:t>/(pre-)conditions</a:t>
            </a:r>
            <a:endParaRPr lang="en-GB" dirty="0"/>
          </a:p>
          <a:p>
            <a:pPr lvl="1"/>
            <a:r>
              <a:rPr lang="en-GB" dirty="0" smtClean="0"/>
              <a:t>mutual interests vs. different interests</a:t>
            </a:r>
          </a:p>
          <a:p>
            <a:pPr lvl="1"/>
            <a:r>
              <a:rPr lang="en-GB" dirty="0" smtClean="0"/>
              <a:t>equal status vs. unequal status</a:t>
            </a:r>
          </a:p>
          <a:p>
            <a:pPr lvl="1"/>
            <a:r>
              <a:rPr lang="en-GB" dirty="0" smtClean="0"/>
              <a:t>prior dealings vs. new interaction</a:t>
            </a:r>
          </a:p>
          <a:p>
            <a:r>
              <a:rPr lang="en-GB" dirty="0" smtClean="0"/>
              <a:t>working </a:t>
            </a:r>
            <a:r>
              <a:rPr lang="en-GB" dirty="0"/>
              <a:t>definition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smtClean="0"/>
              <a:t>‘negotiation </a:t>
            </a:r>
            <a:r>
              <a:rPr lang="en-GB" dirty="0"/>
              <a:t>= communication that leads to </a:t>
            </a:r>
            <a:r>
              <a:rPr lang="en-GB" dirty="0" smtClean="0"/>
              <a:t>agreement/compromise(s)’</a:t>
            </a:r>
          </a:p>
        </p:txBody>
      </p:sp>
    </p:spTree>
    <p:extLst>
      <p:ext uri="{BB962C8B-B14F-4D97-AF65-F5344CB8AC3E}">
        <p14:creationId xmlns:p14="http://schemas.microsoft.com/office/powerpoint/2010/main" val="42030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188744"/>
          </a:xfrm>
        </p:spPr>
        <p:txBody>
          <a:bodyPr/>
          <a:lstStyle/>
          <a:p>
            <a:pPr algn="ctr"/>
            <a:r>
              <a:rPr lang="en-GB" dirty="0" smtClean="0"/>
              <a:t>What Types of Negotiations Are There?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lvl="1" indent="-457200">
              <a:spcBef>
                <a:spcPts val="700"/>
              </a:spcBef>
              <a:buClr>
                <a:srgbClr val="FFFFCC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GB" sz="3200" dirty="0"/>
              <a:t>personal: e.g</a:t>
            </a:r>
            <a:r>
              <a:rPr lang="en-GB" sz="3200" dirty="0" smtClean="0"/>
              <a:t>.</a:t>
            </a:r>
            <a:r>
              <a:rPr lang="en-GB" sz="3200" dirty="0"/>
              <a:t> buying/selling things</a:t>
            </a:r>
            <a:endParaRPr lang="en-GB" sz="3200" dirty="0" smtClean="0"/>
          </a:p>
          <a:p>
            <a:pPr marL="667512" lvl="2" indent="-342900">
              <a:spcBef>
                <a:spcPts val="700"/>
              </a:spcBef>
              <a:buClr>
                <a:srgbClr val="FFFFCC"/>
              </a:buClr>
              <a:buSzPct val="95000"/>
              <a:buFont typeface="Times New Roman" panose="02020603050405020304" pitchFamily="18" charset="0"/>
              <a:buChar char="•"/>
            </a:pPr>
            <a:r>
              <a:rPr lang="en-GB" sz="2800" dirty="0" smtClean="0"/>
              <a:t>in </a:t>
            </a:r>
            <a:r>
              <a:rPr lang="en-GB" sz="2800" dirty="0"/>
              <a:t>a </a:t>
            </a:r>
            <a:r>
              <a:rPr lang="en-GB" sz="2800" dirty="0" smtClean="0"/>
              <a:t>shop</a:t>
            </a:r>
          </a:p>
          <a:p>
            <a:pPr marL="667512" lvl="2" indent="-342900">
              <a:spcBef>
                <a:spcPts val="700"/>
              </a:spcBef>
              <a:buClr>
                <a:srgbClr val="FFFFCC"/>
              </a:buClr>
              <a:buSzPct val="95000"/>
              <a:buFont typeface="Times New Roman" panose="02020603050405020304" pitchFamily="18" charset="0"/>
              <a:buChar char="•"/>
            </a:pPr>
            <a:r>
              <a:rPr lang="en-GB" sz="2800" dirty="0" smtClean="0"/>
              <a:t>privately</a:t>
            </a:r>
            <a:endParaRPr lang="en-GB" sz="2800" dirty="0"/>
          </a:p>
          <a:p>
            <a:pPr>
              <a:buClr>
                <a:srgbClr val="FFFFCC"/>
              </a:buClr>
              <a:buFont typeface="Times New Roman" panose="02020603050405020304" pitchFamily="18" charset="0"/>
              <a:buChar char="•"/>
            </a:pPr>
            <a:r>
              <a:rPr lang="en-GB" dirty="0"/>
              <a:t>business negotiations: e.g.</a:t>
            </a:r>
          </a:p>
          <a:p>
            <a:pPr lvl="1">
              <a:buClr>
                <a:srgbClr val="FFFFCC"/>
              </a:buClr>
              <a:buFont typeface="Times New Roman" panose="02020603050405020304" pitchFamily="18" charset="0"/>
              <a:buChar char="•"/>
            </a:pPr>
            <a:r>
              <a:rPr lang="en-GB" dirty="0"/>
              <a:t>service provider/consumer</a:t>
            </a:r>
          </a:p>
          <a:p>
            <a:pPr lvl="1">
              <a:buClr>
                <a:srgbClr val="FFFFCC"/>
              </a:buClr>
              <a:buFont typeface="Times New Roman" panose="02020603050405020304" pitchFamily="18" charset="0"/>
              <a:buChar char="•"/>
            </a:pPr>
            <a:r>
              <a:rPr lang="en-GB" dirty="0"/>
              <a:t>joint </a:t>
            </a:r>
            <a:r>
              <a:rPr lang="en-GB" dirty="0" smtClean="0"/>
              <a:t>venture</a:t>
            </a:r>
          </a:p>
          <a:p>
            <a:pPr>
              <a:buClr>
                <a:srgbClr val="FFFFCC"/>
              </a:buClr>
              <a:buFont typeface="Times New Roman" panose="02020603050405020304" pitchFamily="18" charset="0"/>
              <a:buChar char="•"/>
            </a:pPr>
            <a:r>
              <a:rPr lang="en-GB" dirty="0" smtClean="0"/>
              <a:t>one-off vs. repeated/renewed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942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188744"/>
          </a:xfrm>
        </p:spPr>
        <p:txBody>
          <a:bodyPr/>
          <a:lstStyle/>
          <a:p>
            <a:pPr algn="ctr"/>
            <a:r>
              <a:rPr lang="en-GB" dirty="0" smtClean="0"/>
              <a:t>What’s </a:t>
            </a:r>
            <a:r>
              <a:rPr lang="en-GB" dirty="0"/>
              <a:t>the </a:t>
            </a:r>
            <a:r>
              <a:rPr lang="en-GB" dirty="0" smtClean="0"/>
              <a:t>Difference Between Them?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different types of ‘stakes’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short-term </a:t>
            </a:r>
            <a:r>
              <a:rPr lang="en-GB" dirty="0" smtClean="0"/>
              <a:t>success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long-term co-operation/benefits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different strategies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quick decisions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long-term planning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different backgrounds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42030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W_blu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MW_blue</Template>
  <TotalTime>480</TotalTime>
  <Words>383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MW_blue</vt:lpstr>
      <vt:lpstr>Negotiation Skills I</vt:lpstr>
      <vt:lpstr>Outline</vt:lpstr>
      <vt:lpstr>Introduction to the Course</vt:lpstr>
      <vt:lpstr>Identifying Your Background</vt:lpstr>
      <vt:lpstr>Assessment Ideas</vt:lpstr>
      <vt:lpstr>Possible Topics/Scenarios</vt:lpstr>
      <vt:lpstr>What Is Negotiation? </vt:lpstr>
      <vt:lpstr>What Types of Negotiations Are There?</vt:lpstr>
      <vt:lpstr>What’s the Difference Between Them?</vt:lpstr>
      <vt:lpstr>Identifying Requirements for Negotiation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Negotiations</dc:title>
  <dc:creator>martin</dc:creator>
  <cp:lastModifiedBy>martin</cp:lastModifiedBy>
  <cp:revision>62</cp:revision>
  <dcterms:created xsi:type="dcterms:W3CDTF">2013-09-02T00:42:05Z</dcterms:created>
  <dcterms:modified xsi:type="dcterms:W3CDTF">2013-09-16T02:57:53Z</dcterms:modified>
</cp:coreProperties>
</file>