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136" y="3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25515-FBC1-4E37-83C6-4D0CD90B1BE2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B5FE9-32F5-4BAD-A7ED-73521BD86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924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B5FE9-32F5-4BAD-A7ED-73521BD86E3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21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1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5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91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637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658820"/>
            <a:ext cx="9603275" cy="3807526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448490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64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89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42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27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44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54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95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91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56A6C-3773-430E-802F-F081539E9AB9}" type="datetimeFigureOut">
              <a:rPr lang="en-GB" smtClean="0"/>
              <a:t>11-Jun-2018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D1C7174-0221-410D-885A-AF927E67C19C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7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eissermar@hot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62CEB-26DE-4641-9154-5FB04ED37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781030"/>
            <a:ext cx="8637073" cy="2541431"/>
          </a:xfrm>
        </p:spPr>
        <p:txBody>
          <a:bodyPr/>
          <a:lstStyle/>
          <a:p>
            <a:r>
              <a:rPr lang="en-GB" dirty="0"/>
              <a:t>ICEweb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AC968A-B249-4775-8795-5DB8AA2E3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09936"/>
            <a:ext cx="8637072" cy="977621"/>
          </a:xfrm>
        </p:spPr>
        <p:txBody>
          <a:bodyPr/>
          <a:lstStyle/>
          <a:p>
            <a:r>
              <a:rPr lang="en-GB" dirty="0"/>
              <a:t>a new way of compiling high-quality web-based components for ICE corpora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30F1F3-4079-403E-AF31-845826AAFFC8}"/>
              </a:ext>
            </a:extLst>
          </p:cNvPr>
          <p:cNvSpPr txBox="1"/>
          <p:nvPr/>
        </p:nvSpPr>
        <p:spPr>
          <a:xfrm>
            <a:off x="3182684" y="4976032"/>
            <a:ext cx="8250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Martin Weisser</a:t>
            </a:r>
          </a:p>
          <a:p>
            <a:r>
              <a:rPr lang="de-DE" dirty="0"/>
              <a:t>Center </a:t>
            </a:r>
            <a:r>
              <a:rPr lang="de-DE" dirty="0" err="1"/>
              <a:t>for</a:t>
            </a:r>
            <a:r>
              <a:rPr lang="de-DE" dirty="0"/>
              <a:t> Linguistics &amp; Applied Linguistics, Guangdong University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Foreign</a:t>
            </a:r>
            <a:r>
              <a:rPr lang="de-DE" dirty="0"/>
              <a:t> Studies</a:t>
            </a:r>
          </a:p>
          <a:p>
            <a:r>
              <a:rPr lang="de-DE" dirty="0">
                <a:hlinkClick r:id="rId2"/>
              </a:rPr>
              <a:t>weissermar@hotmail.com</a:t>
            </a:r>
            <a:r>
              <a:rPr lang="de-DE" dirty="0"/>
              <a:t>, http://martinweisser.org</a:t>
            </a:r>
          </a:p>
        </p:txBody>
      </p:sp>
    </p:spTree>
    <p:extLst>
      <p:ext uri="{BB962C8B-B14F-4D97-AF65-F5344CB8AC3E}">
        <p14:creationId xmlns:p14="http://schemas.microsoft.com/office/powerpoint/2010/main" val="26374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Details</a:t>
            </a:r>
            <a:r>
              <a:rPr lang="en-GB" dirty="0"/>
              <a:t> – working with data (2)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773001-3F08-4F9B-BB28-40A6039F7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286" y="1660781"/>
            <a:ext cx="6971428" cy="40952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E285D8-6262-4E3E-8D1D-D0DFF25CE512}"/>
              </a:ext>
            </a:extLst>
          </p:cNvPr>
          <p:cNvSpPr txBox="1"/>
          <p:nvPr/>
        </p:nvSpPr>
        <p:spPr>
          <a:xfrm>
            <a:off x="3689498" y="2466753"/>
            <a:ext cx="1414130" cy="369332"/>
          </a:xfrm>
          <a:prstGeom prst="rect">
            <a:avLst/>
          </a:prstGeom>
          <a:solidFill>
            <a:srgbClr val="CCFFFF"/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Text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3EFB0C-139C-4FF4-ABB3-8AC4BE0E2EAD}"/>
              </a:ext>
            </a:extLst>
          </p:cNvPr>
          <p:cNvSpPr txBox="1"/>
          <p:nvPr/>
        </p:nvSpPr>
        <p:spPr>
          <a:xfrm>
            <a:off x="6705642" y="2466753"/>
            <a:ext cx="2363930" cy="369332"/>
          </a:xfrm>
          <a:prstGeom prst="rect">
            <a:avLst/>
          </a:prstGeom>
          <a:solidFill>
            <a:srgbClr val="FFFFCC"/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Corresponding HTML</a:t>
            </a:r>
          </a:p>
        </p:txBody>
      </p:sp>
    </p:spTree>
    <p:extLst>
      <p:ext uri="{BB962C8B-B14F-4D97-AF65-F5344CB8AC3E}">
        <p14:creationId xmlns:p14="http://schemas.microsoft.com/office/powerpoint/2010/main" val="242174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Details</a:t>
            </a:r>
            <a:r>
              <a:rPr lang="en-GB" dirty="0"/>
              <a:t> – N-gram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DC48F-00E2-46F5-819B-B0E863FA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58820"/>
            <a:ext cx="4258105" cy="380752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options to produce wordlists or n-grams from raw text or XML</a:t>
            </a:r>
          </a:p>
          <a:p>
            <a:r>
              <a:rPr lang="en-GB" dirty="0"/>
              <a:t> adjustable norming factor (default 1,000)</a:t>
            </a:r>
          </a:p>
          <a:p>
            <a:r>
              <a:rPr lang="en-GB" dirty="0"/>
              <a:t>raw, normed &amp; document frequency</a:t>
            </a:r>
          </a:p>
          <a:p>
            <a:r>
              <a:rPr lang="en-GB" dirty="0"/>
              <a:t>output filterable via regex (e.g. ^[A-Z]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GB" dirty="0">
                <a:cs typeface="Times New Roman" panose="02020603050405020304" pitchFamily="18" charset="0"/>
              </a:rPr>
              <a:t>only n-grams starting with Proper names or sentence-initial)</a:t>
            </a:r>
          </a:p>
          <a:p>
            <a:r>
              <a:rPr lang="en-GB" dirty="0">
                <a:cs typeface="Times New Roman" panose="02020603050405020304" pitchFamily="18" charset="0"/>
              </a:rPr>
              <a:t>hyperlinked n-gram triggers concordance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C9152F-CEC7-44A0-AD33-4B2C792A3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368" y="1553707"/>
            <a:ext cx="5063474" cy="4102816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842E5B-D914-41D8-A521-3920E71D9F3C}"/>
              </a:ext>
            </a:extLst>
          </p:cNvPr>
          <p:cNvSpPr/>
          <p:nvPr/>
        </p:nvSpPr>
        <p:spPr>
          <a:xfrm>
            <a:off x="6096000" y="2371060"/>
            <a:ext cx="1368056" cy="287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DBAAC7-B008-409C-816E-068D9CC1D896}"/>
              </a:ext>
            </a:extLst>
          </p:cNvPr>
          <p:cNvSpPr/>
          <p:nvPr/>
        </p:nvSpPr>
        <p:spPr>
          <a:xfrm>
            <a:off x="6195235" y="3118908"/>
            <a:ext cx="1368056" cy="287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196D79F-9C1F-4890-935D-91A502A8E251}"/>
              </a:ext>
            </a:extLst>
          </p:cNvPr>
          <p:cNvSpPr/>
          <p:nvPr/>
        </p:nvSpPr>
        <p:spPr>
          <a:xfrm>
            <a:off x="8715173" y="5149691"/>
            <a:ext cx="2025247" cy="287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415DA4E-3FC4-4FE2-AC1F-4A9695EC0AB9}"/>
              </a:ext>
            </a:extLst>
          </p:cNvPr>
          <p:cNvSpPr/>
          <p:nvPr/>
        </p:nvSpPr>
        <p:spPr>
          <a:xfrm>
            <a:off x="8537944" y="2920387"/>
            <a:ext cx="2340897" cy="287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6A9E887-5913-4799-9DE1-739107352294}"/>
              </a:ext>
            </a:extLst>
          </p:cNvPr>
          <p:cNvSpPr/>
          <p:nvPr/>
        </p:nvSpPr>
        <p:spPr>
          <a:xfrm>
            <a:off x="5803535" y="3517757"/>
            <a:ext cx="1522298" cy="194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Details</a:t>
            </a:r>
            <a:r>
              <a:rPr lang="en-GB" dirty="0"/>
              <a:t> – Concordancing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DC48F-00E2-46F5-819B-B0E863FA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58820"/>
            <a:ext cx="3556356" cy="3807526"/>
          </a:xfrm>
        </p:spPr>
        <p:txBody>
          <a:bodyPr>
            <a:normAutofit fontScale="92500"/>
          </a:bodyPr>
          <a:lstStyle/>
          <a:p>
            <a:r>
              <a:rPr lang="en-GB" dirty="0"/>
              <a:t>line-based</a:t>
            </a:r>
          </a:p>
          <a:p>
            <a:r>
              <a:rPr lang="en-GB" dirty="0"/>
              <a:t>2 search terms possible</a:t>
            </a:r>
          </a:p>
          <a:p>
            <a:r>
              <a:rPr lang="en-GB" dirty="0"/>
              <a:t>adjustable context</a:t>
            </a:r>
          </a:p>
          <a:p>
            <a:pPr lvl="1"/>
            <a:r>
              <a:rPr lang="en-GB" dirty="0"/>
              <a:t>lines before/after</a:t>
            </a:r>
          </a:p>
          <a:p>
            <a:pPr lvl="1"/>
            <a:r>
              <a:rPr lang="en-GB" dirty="0"/>
              <a:t>relative position of second term</a:t>
            </a:r>
          </a:p>
          <a:p>
            <a:r>
              <a:rPr lang="en-GB" dirty="0"/>
              <a:t>punctuation interpolated when triggered from n-grams tab</a:t>
            </a:r>
          </a:p>
          <a:p>
            <a:r>
              <a:rPr lang="en-GB" dirty="0"/>
              <a:t>hyperlinked to editor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1ED923-4587-454F-B26B-6853471F6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751" y="1658820"/>
            <a:ext cx="5964332" cy="413252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4268C32-E5CC-4CA3-BD04-EC4272279CFF}"/>
              </a:ext>
            </a:extLst>
          </p:cNvPr>
          <p:cNvSpPr/>
          <p:nvPr/>
        </p:nvSpPr>
        <p:spPr>
          <a:xfrm>
            <a:off x="5088485" y="2934586"/>
            <a:ext cx="451077" cy="3934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D0B762-3987-4BFE-9D63-7E22C715FFEE}"/>
              </a:ext>
            </a:extLst>
          </p:cNvPr>
          <p:cNvSpPr/>
          <p:nvPr/>
        </p:nvSpPr>
        <p:spPr>
          <a:xfrm>
            <a:off x="7041110" y="3327991"/>
            <a:ext cx="1769515" cy="167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A0D290-C513-46D2-9DE7-C075DE70F7A0}"/>
              </a:ext>
            </a:extLst>
          </p:cNvPr>
          <p:cNvSpPr/>
          <p:nvPr/>
        </p:nvSpPr>
        <p:spPr>
          <a:xfrm>
            <a:off x="7279235" y="3156541"/>
            <a:ext cx="1293265" cy="1676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3324549-445D-44FA-B61B-52C74FA798DE}"/>
              </a:ext>
            </a:extLst>
          </p:cNvPr>
          <p:cNvGrpSpPr/>
          <p:nvPr/>
        </p:nvGrpSpPr>
        <p:grpSpPr>
          <a:xfrm>
            <a:off x="5860011" y="2987084"/>
            <a:ext cx="3245889" cy="984841"/>
            <a:chOff x="5860011" y="2987084"/>
            <a:chExt cx="3245889" cy="98484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7E09BE35-C86C-4A32-8D11-8FF43170B391}"/>
                </a:ext>
              </a:extLst>
            </p:cNvPr>
            <p:cNvSpPr/>
            <p:nvPr/>
          </p:nvSpPr>
          <p:spPr>
            <a:xfrm>
              <a:off x="8898486" y="3638550"/>
              <a:ext cx="207414" cy="3333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6DB6822E-B500-434E-932B-0AE266026E65}"/>
                </a:ext>
              </a:extLst>
            </p:cNvPr>
            <p:cNvSpPr/>
            <p:nvPr/>
          </p:nvSpPr>
          <p:spPr>
            <a:xfrm>
              <a:off x="5860011" y="2987084"/>
              <a:ext cx="721764" cy="1694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6A7FCF6-B016-4F40-88B3-C5C3C7A8FCC8}"/>
              </a:ext>
            </a:extLst>
          </p:cNvPr>
          <p:cNvSpPr/>
          <p:nvPr/>
        </p:nvSpPr>
        <p:spPr>
          <a:xfrm>
            <a:off x="5276850" y="4686300"/>
            <a:ext cx="5705475" cy="5810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23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6" grpId="0" animBg="1"/>
      <p:bldP spid="7" grpId="0" animBg="1"/>
      <p:bldP spid="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2224431"/>
          </a:xfrm>
        </p:spPr>
        <p:txBody>
          <a:bodyPr/>
          <a:lstStyle/>
          <a:p>
            <a:r>
              <a:rPr lang="en-GB" dirty="0"/>
              <a:t>Questions or Suggestions?</a:t>
            </a:r>
          </a:p>
        </p:txBody>
      </p:sp>
    </p:spTree>
    <p:extLst>
      <p:ext uri="{BB962C8B-B14F-4D97-AF65-F5344CB8AC3E}">
        <p14:creationId xmlns:p14="http://schemas.microsoft.com/office/powerpoint/2010/main" val="205023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3A74C-1DAC-4806-81B3-A79A84E9B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5C3CA-CEAF-455F-BA20-7B8BC58A0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  <a:p>
            <a:r>
              <a:rPr lang="en-GB" dirty="0"/>
              <a:t>methods &amp; issues</a:t>
            </a:r>
          </a:p>
          <a:p>
            <a:r>
              <a:rPr lang="en-GB" dirty="0"/>
              <a:t>background – </a:t>
            </a:r>
            <a:r>
              <a:rPr lang="en-GB" dirty="0" err="1"/>
              <a:t>ICEweb</a:t>
            </a:r>
            <a:r>
              <a:rPr lang="en-GB" dirty="0"/>
              <a:t> ver. 1</a:t>
            </a:r>
          </a:p>
          <a:p>
            <a:r>
              <a:rPr lang="en-GB" dirty="0" err="1"/>
              <a:t>ICEweb</a:t>
            </a:r>
            <a:r>
              <a:rPr lang="en-GB" dirty="0"/>
              <a:t> ver. 2 – overview</a:t>
            </a:r>
          </a:p>
          <a:p>
            <a:r>
              <a:rPr lang="en-GB" dirty="0"/>
              <a:t>details…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059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4E2C-78EA-4440-B987-0839DE7F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 &amp;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E8D5C-F8A7-4D10-B70A-EC47B6586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creation of large-scale web corpora often done via seed terms and automated downloads</a:t>
            </a:r>
          </a:p>
          <a:p>
            <a:r>
              <a:rPr lang="en-GB" dirty="0"/>
              <a:t>advantage</a:t>
            </a:r>
          </a:p>
          <a:p>
            <a:pPr lvl="1"/>
            <a:r>
              <a:rPr lang="en-GB" dirty="0"/>
              <a:t>easy way to generate masses of corpus data</a:t>
            </a:r>
          </a:p>
          <a:p>
            <a:r>
              <a:rPr lang="en-GB" dirty="0"/>
              <a:t>disadvantages</a:t>
            </a:r>
          </a:p>
          <a:p>
            <a:pPr lvl="1"/>
            <a:r>
              <a:rPr lang="en-GB" dirty="0"/>
              <a:t>relative lack of control over results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GB" dirty="0"/>
              <a:t> ‘blind faith’</a:t>
            </a:r>
          </a:p>
          <a:p>
            <a:pPr lvl="1"/>
            <a:r>
              <a:rPr lang="en-GB" dirty="0"/>
              <a:t>need for sophisticated means of identifying duplicates &amp; boilerplate removal</a:t>
            </a:r>
          </a:p>
          <a:p>
            <a:r>
              <a:rPr lang="en-GB" dirty="0"/>
              <a:t>for smaller, more qualitative corpora, different (cyclical) approach better</a:t>
            </a:r>
          </a:p>
          <a:p>
            <a:pPr lvl="1"/>
            <a:r>
              <a:rPr lang="en-GB" dirty="0"/>
              <a:t>de-/re-fining seed terms</a:t>
            </a:r>
          </a:p>
          <a:p>
            <a:pPr lvl="1"/>
            <a:r>
              <a:rPr lang="en-GB" dirty="0"/>
              <a:t>visual inspection and selection of results</a:t>
            </a:r>
          </a:p>
          <a:p>
            <a:pPr lvl="1"/>
            <a:r>
              <a:rPr lang="en-GB" dirty="0"/>
              <a:t>download &amp; editing</a:t>
            </a:r>
          </a:p>
        </p:txBody>
      </p:sp>
    </p:spTree>
    <p:extLst>
      <p:ext uri="{BB962C8B-B14F-4D97-AF65-F5344CB8AC3E}">
        <p14:creationId xmlns:p14="http://schemas.microsoft.com/office/powerpoint/2010/main" val="411326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47ADA-195C-45AD-A294-30A0E4BE8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9F063-E7DC-4317-A793-2AA29B32C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new efforts to enhance/augment ICE corpora</a:t>
            </a:r>
          </a:p>
          <a:p>
            <a:r>
              <a:rPr lang="en-GB" dirty="0"/>
              <a:t>own plans to carry out automated </a:t>
            </a:r>
            <a:r>
              <a:rPr lang="en-GB"/>
              <a:t>speech-act analysis </a:t>
            </a:r>
            <a:r>
              <a:rPr lang="en-GB" dirty="0"/>
              <a:t>on written data</a:t>
            </a:r>
          </a:p>
          <a:p>
            <a:r>
              <a:rPr lang="en-GB" dirty="0"/>
              <a:t>larger variety of public and private texts available online</a:t>
            </a:r>
          </a:p>
          <a:p>
            <a:r>
              <a:rPr lang="en-GB" dirty="0"/>
              <a:t>‘web scraping’ more convenient that other forms of procuring electronic texts, such as converting from word processing formats, PDFs, or scanning</a:t>
            </a:r>
          </a:p>
          <a:p>
            <a:r>
              <a:rPr lang="en-GB" dirty="0"/>
              <a:t>some HTML markup useful in identifying structural elements, such as headings, etc., for more advanced corpus markup &amp; processing</a:t>
            </a:r>
          </a:p>
        </p:txBody>
      </p:sp>
    </p:spTree>
    <p:extLst>
      <p:ext uri="{BB962C8B-B14F-4D97-AF65-F5344CB8AC3E}">
        <p14:creationId xmlns:p14="http://schemas.microsoft.com/office/powerpoint/2010/main" val="86398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40EF-5A19-406A-94D5-87D1BD9AB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637419"/>
          </a:xfrm>
        </p:spPr>
        <p:txBody>
          <a:bodyPr>
            <a:normAutofit fontScale="90000"/>
          </a:bodyPr>
          <a:lstStyle/>
          <a:p>
            <a:r>
              <a:rPr lang="en-GB" dirty="0"/>
              <a:t>background – </a:t>
            </a:r>
            <a:r>
              <a:rPr lang="en-GB" dirty="0" err="1"/>
              <a:t>ICEweb</a:t>
            </a:r>
            <a:r>
              <a:rPr lang="en-GB" dirty="0"/>
              <a:t> ver. 1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0CA9A-319F-4076-9DD0-C3B4AE625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58820"/>
            <a:ext cx="5606446" cy="3807526"/>
          </a:xfrm>
        </p:spPr>
        <p:txBody>
          <a:bodyPr/>
          <a:lstStyle/>
          <a:p>
            <a:r>
              <a:rPr lang="en-GB" dirty="0"/>
              <a:t>created 2008, released in 2013</a:t>
            </a:r>
          </a:p>
          <a:p>
            <a:r>
              <a:rPr lang="en-GB" dirty="0"/>
              <a:t>colourful ;-), but a few disadvantages</a:t>
            </a:r>
          </a:p>
          <a:p>
            <a:pPr lvl="1"/>
            <a:r>
              <a:rPr lang="en-GB" dirty="0"/>
              <a:t>not really designed around ICE categories</a:t>
            </a:r>
          </a:p>
          <a:p>
            <a:pPr lvl="1"/>
            <a:r>
              <a:rPr lang="en-GB" dirty="0"/>
              <a:t>relatively complex way of setting up data structures</a:t>
            </a:r>
          </a:p>
          <a:p>
            <a:pPr lvl="1"/>
            <a:r>
              <a:rPr lang="en-GB" dirty="0"/>
              <a:t>no support for seeding</a:t>
            </a:r>
          </a:p>
          <a:p>
            <a:pPr lvl="1"/>
            <a:r>
              <a:rPr lang="en-GB" dirty="0"/>
              <a:t>lack of user control over processing/data handling options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6B7F80-1CE2-4220-8302-BCB49ADF7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982" y="1533525"/>
            <a:ext cx="3542092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84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EA4B-CE6E-4CD8-8FD9-90D67057C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ICEweb</a:t>
            </a:r>
            <a:r>
              <a:rPr lang="en-GB" dirty="0"/>
              <a:t> ver. 2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712F2-05B1-4A0A-ACD6-59E15C7F4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includes original ICE categories, but can be augmented</a:t>
            </a:r>
          </a:p>
          <a:p>
            <a:r>
              <a:rPr lang="en-GB" dirty="0"/>
              <a:t>more intuitive way of selecting regions/countries &amp; categories</a:t>
            </a:r>
          </a:p>
          <a:p>
            <a:r>
              <a:rPr lang="en-GB" dirty="0"/>
              <a:t>most relevant folders get created automatically</a:t>
            </a:r>
          </a:p>
          <a:p>
            <a:r>
              <a:rPr lang="en-GB" dirty="0"/>
              <a:t>new, user configurable, options for setting defaults, etc., via conf file</a:t>
            </a:r>
          </a:p>
          <a:p>
            <a:r>
              <a:rPr lang="en-GB" dirty="0"/>
              <a:t>processing steps separated</a:t>
            </a:r>
          </a:p>
          <a:p>
            <a:r>
              <a:rPr lang="en-GB" dirty="0"/>
              <a:t>better HTML handling, including boilerplate removal</a:t>
            </a:r>
          </a:p>
          <a:p>
            <a:r>
              <a:rPr lang="en-GB" dirty="0"/>
              <a:t>enhanced analysis features (n-grams &amp; concordancing)</a:t>
            </a:r>
          </a:p>
        </p:txBody>
      </p:sp>
    </p:spTree>
    <p:extLst>
      <p:ext uri="{BB962C8B-B14F-4D97-AF65-F5344CB8AC3E}">
        <p14:creationId xmlns:p14="http://schemas.microsoft.com/office/powerpoint/2010/main" val="387689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3CEB2-F2B4-466C-9806-F521D1F7E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Details – Finding Suitable 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89335-B38B-4036-82F4-19A0E8262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269" y="1658820"/>
            <a:ext cx="3518356" cy="380752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steps</a:t>
            </a:r>
          </a:p>
          <a:p>
            <a:pPr lvl="1"/>
            <a:r>
              <a:rPr lang="en-GB" dirty="0"/>
              <a:t>choose location &amp; category</a:t>
            </a:r>
          </a:p>
          <a:p>
            <a:pPr lvl="1"/>
            <a:r>
              <a:rPr lang="en-GB" dirty="0"/>
              <a:t>select search engine</a:t>
            </a:r>
          </a:p>
          <a:p>
            <a:pPr lvl="1"/>
            <a:r>
              <a:rPr lang="en-GB" dirty="0"/>
              <a:t>choose seed terms</a:t>
            </a:r>
          </a:p>
          <a:p>
            <a:pPr lvl="1"/>
            <a:r>
              <a:rPr lang="en-GB" dirty="0"/>
              <a:t>launch browser + search engine</a:t>
            </a:r>
          </a:p>
          <a:p>
            <a:pPr lvl="1"/>
            <a:r>
              <a:rPr lang="en-GB" dirty="0"/>
              <a:t>collect URLs in URL editor</a:t>
            </a:r>
          </a:p>
          <a:p>
            <a:pPr lvl="1"/>
            <a:r>
              <a:rPr lang="en-GB" dirty="0"/>
              <a:t>save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DF7DED-CBF8-40EB-A49E-7DDE8AF20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777" y="1510572"/>
            <a:ext cx="4550148" cy="417175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875377B-E228-40B9-981C-C8ABFC808B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899" y="4249629"/>
            <a:ext cx="2822154" cy="13772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EBD5849-82E5-4CA3-9669-D53271D409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761" y="3417880"/>
            <a:ext cx="2641600" cy="192954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FBFE8B-3A50-484B-BB44-079240B2E8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821" y="2360662"/>
            <a:ext cx="2705660" cy="2136676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B1B1CA5-99E0-4B94-A95E-82463A462671}"/>
              </a:ext>
            </a:extLst>
          </p:cNvPr>
          <p:cNvSpPr/>
          <p:nvPr/>
        </p:nvSpPr>
        <p:spPr>
          <a:xfrm>
            <a:off x="4302125" y="1854200"/>
            <a:ext cx="4690533" cy="270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6E8B7E-D896-4840-BA84-26C16186FD9A}"/>
              </a:ext>
            </a:extLst>
          </p:cNvPr>
          <p:cNvSpPr/>
          <p:nvPr/>
        </p:nvSpPr>
        <p:spPr>
          <a:xfrm>
            <a:off x="4302125" y="2294467"/>
            <a:ext cx="1854200" cy="21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1C6BDA-A77B-4CD7-82E2-A2753E916356}"/>
              </a:ext>
            </a:extLst>
          </p:cNvPr>
          <p:cNvSpPr/>
          <p:nvPr/>
        </p:nvSpPr>
        <p:spPr>
          <a:xfrm>
            <a:off x="6167241" y="2294461"/>
            <a:ext cx="1585504" cy="21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CEE37C7-E381-4B35-AB5D-3B30830DA105}"/>
              </a:ext>
            </a:extLst>
          </p:cNvPr>
          <p:cNvSpPr/>
          <p:nvPr/>
        </p:nvSpPr>
        <p:spPr>
          <a:xfrm>
            <a:off x="7735815" y="2294455"/>
            <a:ext cx="672644" cy="21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CF23281-60D8-422F-B0B0-F7034EDC348D}"/>
              </a:ext>
            </a:extLst>
          </p:cNvPr>
          <p:cNvSpPr/>
          <p:nvPr/>
        </p:nvSpPr>
        <p:spPr>
          <a:xfrm>
            <a:off x="4302129" y="2514585"/>
            <a:ext cx="444926" cy="21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060E6D-CAB2-4EC3-B3B6-BB601C3E28C6}"/>
              </a:ext>
            </a:extLst>
          </p:cNvPr>
          <p:cNvSpPr/>
          <p:nvPr/>
        </p:nvSpPr>
        <p:spPr>
          <a:xfrm>
            <a:off x="4617600" y="2514579"/>
            <a:ext cx="491302" cy="21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1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22" grpId="0" uiExpand="1" animBg="1"/>
      <p:bldP spid="23" grpId="0" uiExpand="1" animBg="1"/>
      <p:bldP spid="24" grpId="0" uiExpand="1" animBg="1"/>
      <p:bldP spid="26" grpId="0" uiExpand="1" animBg="1"/>
      <p:bldP spid="27" grpId="0" uiExpand="1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Details</a:t>
            </a:r>
            <a:r>
              <a:rPr lang="en-GB" dirty="0"/>
              <a:t> – Retrieval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DC48F-00E2-46F5-819B-B0E863FA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58820"/>
            <a:ext cx="3173687" cy="380752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steps</a:t>
            </a:r>
          </a:p>
          <a:p>
            <a:pPr lvl="1"/>
            <a:r>
              <a:rPr lang="en-GB" dirty="0"/>
              <a:t>switch to ‘Retrieval’ tab</a:t>
            </a:r>
          </a:p>
          <a:p>
            <a:pPr lvl="1"/>
            <a:r>
              <a:rPr lang="de-DE" dirty="0"/>
              <a:t>c</a:t>
            </a:r>
            <a:r>
              <a:rPr lang="en-GB" dirty="0"/>
              <a:t>lick ‘Get web pages’</a:t>
            </a:r>
          </a:p>
          <a:p>
            <a:pPr lvl="1"/>
            <a:r>
              <a:rPr lang="de-DE" dirty="0"/>
              <a:t>I</a:t>
            </a:r>
            <a:r>
              <a:rPr lang="en-GB" dirty="0" err="1"/>
              <a:t>CEweb</a:t>
            </a:r>
            <a:r>
              <a:rPr lang="en-GB" dirty="0"/>
              <a:t> attempts to retrieve URLS listed in URL file, reporting success or failure</a:t>
            </a:r>
          </a:p>
          <a:p>
            <a:pPr lvl="1"/>
            <a:r>
              <a:rPr lang="en-GB" dirty="0"/>
              <a:t>creates/appends to CSV file containing original title, URL, local filename, &amp; download time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E54B60-8887-4F24-B830-4A265A398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043" y="1792403"/>
            <a:ext cx="6668922" cy="354036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6404791-60AB-4766-8001-780EEB9CFF5C}"/>
              </a:ext>
            </a:extLst>
          </p:cNvPr>
          <p:cNvSpPr/>
          <p:nvPr/>
        </p:nvSpPr>
        <p:spPr>
          <a:xfrm>
            <a:off x="5076825" y="2638425"/>
            <a:ext cx="647700" cy="3238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CDECC78-0B0A-4A16-AC21-875096942CF2}"/>
              </a:ext>
            </a:extLst>
          </p:cNvPr>
          <p:cNvSpPr/>
          <p:nvPr/>
        </p:nvSpPr>
        <p:spPr>
          <a:xfrm>
            <a:off x="4676775" y="2924175"/>
            <a:ext cx="1047750" cy="3238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34B8029-02CC-4A51-873C-114B3F8D1CF5}"/>
              </a:ext>
            </a:extLst>
          </p:cNvPr>
          <p:cNvSpPr/>
          <p:nvPr/>
        </p:nvSpPr>
        <p:spPr>
          <a:xfrm>
            <a:off x="4724399" y="3429000"/>
            <a:ext cx="6658565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50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B4E7-3A70-4C4D-B494-96E29C7DD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Details</a:t>
            </a:r>
            <a:r>
              <a:rPr lang="en-GB" dirty="0"/>
              <a:t> – working with data (1)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DC48F-00E2-46F5-819B-B0E863FA3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58820"/>
            <a:ext cx="3603021" cy="3807526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downloaded HTML can be converted to</a:t>
            </a:r>
          </a:p>
          <a:p>
            <a:pPr lvl="1"/>
            <a:r>
              <a:rPr lang="en-GB" dirty="0"/>
              <a:t>raw text</a:t>
            </a:r>
          </a:p>
          <a:p>
            <a:pPr lvl="1"/>
            <a:r>
              <a:rPr lang="en-GB" dirty="0"/>
              <a:t>XML (TART format)</a:t>
            </a:r>
          </a:p>
          <a:p>
            <a:pPr lvl="1"/>
            <a:r>
              <a:rPr lang="en-GB" dirty="0"/>
              <a:t>tagged text</a:t>
            </a:r>
          </a:p>
          <a:p>
            <a:r>
              <a:rPr lang="en-GB" dirty="0"/>
              <a:t>files of a specific type can be</a:t>
            </a:r>
          </a:p>
          <a:p>
            <a:pPr lvl="1"/>
            <a:r>
              <a:rPr lang="en-GB" dirty="0"/>
              <a:t>listed via relevant folder button</a:t>
            </a:r>
          </a:p>
          <a:p>
            <a:pPr lvl="1"/>
            <a:r>
              <a:rPr lang="en-GB" dirty="0"/>
              <a:t>edited in built-in editor</a:t>
            </a:r>
          </a:p>
          <a:p>
            <a:pPr lvl="1"/>
            <a:r>
              <a:rPr lang="en-GB" dirty="0"/>
              <a:t>corresponding HTML viewed in browser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94413B-DC08-4A88-BBE8-7CA555E56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022" y="1742839"/>
            <a:ext cx="5772956" cy="3372321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7E59A66-D4C6-4DCF-84BA-E54ED9C62839}"/>
              </a:ext>
            </a:extLst>
          </p:cNvPr>
          <p:cNvSpPr/>
          <p:nvPr/>
        </p:nvSpPr>
        <p:spPr>
          <a:xfrm>
            <a:off x="7378700" y="3771900"/>
            <a:ext cx="10414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22A378C-804F-4D26-80B5-2EDA70899244}"/>
              </a:ext>
            </a:extLst>
          </p:cNvPr>
          <p:cNvSpPr/>
          <p:nvPr/>
        </p:nvSpPr>
        <p:spPr>
          <a:xfrm>
            <a:off x="8420100" y="3771900"/>
            <a:ext cx="12192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D54D397-DA56-4C51-9858-4EC6B114C584}"/>
              </a:ext>
            </a:extLst>
          </p:cNvPr>
          <p:cNvSpPr/>
          <p:nvPr/>
        </p:nvSpPr>
        <p:spPr>
          <a:xfrm>
            <a:off x="9652000" y="3771900"/>
            <a:ext cx="7874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A687CC6-C232-4136-B3FB-15CCD88A779B}"/>
              </a:ext>
            </a:extLst>
          </p:cNvPr>
          <p:cNvSpPr/>
          <p:nvPr/>
        </p:nvSpPr>
        <p:spPr>
          <a:xfrm>
            <a:off x="5130800" y="3352800"/>
            <a:ext cx="25908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C912DE-042B-4092-9DD9-645DDDFD4BE2}"/>
              </a:ext>
            </a:extLst>
          </p:cNvPr>
          <p:cNvSpPr/>
          <p:nvPr/>
        </p:nvSpPr>
        <p:spPr>
          <a:xfrm>
            <a:off x="5143500" y="3771900"/>
            <a:ext cx="8382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A007806-F556-4FEC-8B0C-CA0FCDEA71A8}"/>
              </a:ext>
            </a:extLst>
          </p:cNvPr>
          <p:cNvSpPr/>
          <p:nvPr/>
        </p:nvSpPr>
        <p:spPr>
          <a:xfrm>
            <a:off x="5981700" y="3771900"/>
            <a:ext cx="1397000" cy="444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 autoUpdateAnimBg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436</TotalTime>
  <Words>537</Words>
  <Application>Microsoft Office PowerPoint</Application>
  <PresentationFormat>Widescreen</PresentationFormat>
  <Paragraphs>85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Gill Sans MT</vt:lpstr>
      <vt:lpstr>Times New Roman</vt:lpstr>
      <vt:lpstr>Gallery</vt:lpstr>
      <vt:lpstr>ICEweb 2</vt:lpstr>
      <vt:lpstr>Outline</vt:lpstr>
      <vt:lpstr>Methods &amp; issues</vt:lpstr>
      <vt:lpstr>Motivation</vt:lpstr>
      <vt:lpstr>background – ICEweb ver. 1 </vt:lpstr>
      <vt:lpstr>ICEweb ver. 2 </vt:lpstr>
      <vt:lpstr>Details – Finding Suitable Pages</vt:lpstr>
      <vt:lpstr>Details – Retrieval </vt:lpstr>
      <vt:lpstr>Details – working with data (1) </vt:lpstr>
      <vt:lpstr>Details – working with data (2)</vt:lpstr>
      <vt:lpstr>Details – N-gram analysis </vt:lpstr>
      <vt:lpstr>Details – Concordancing </vt:lpstr>
      <vt:lpstr>Questions or Suggestions?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ICEweb 2</dc:title>
  <dc:creator>Weisser Martin</dc:creator>
  <cp:lastModifiedBy>Weisser Martin</cp:lastModifiedBy>
  <cp:revision>57</cp:revision>
  <dcterms:created xsi:type="dcterms:W3CDTF">2018-05-06T23:59:25Z</dcterms:created>
  <dcterms:modified xsi:type="dcterms:W3CDTF">2018-06-11T07:28:42Z</dcterms:modified>
</cp:coreProperties>
</file>